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hVpLT/ECjLwpqrJ/MKHYSy+z2E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4C2A57-8F7B-4764-B678-976C08408C95}">
  <a:tblStyle styleId="{884C2A57-8F7B-4764-B678-976C08408C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E560B10-806E-49E2-8C43-69ED53E1CDE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ab0f38b33_2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ab0f38b33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4ab0f38b33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aab18bcb6_0_1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aab18bcb6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4aab18bcb6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ab0f38b33_0_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ab0f38b3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4ab0f38b3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ab0f38b33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ab0f38b3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4ab0f38b3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aab18bcb6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aab18bcb6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4aab18bcb6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ab0f38b33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ab0f38b3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4ab0f38b3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ab0f38b33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ab0f38b33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4ab0f38b33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af9606298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af96062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4af96062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af9606298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4af9606298_0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af9606298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4af9606298_0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aab18bcb6_0_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aab18bcb6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4aab18bcb6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af9606298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af960629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4af960629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aab18bcb6_0_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aab18bcb6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4aab18bcb6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aab18bcb6_0_1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aab18bcb6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4aab18bcb6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aab18bcb6_0_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aab18bcb6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4aab18bcb6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f9606298_0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af960629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4af960629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aab18bcb6_0_1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aab18bcb6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4aab18bcb6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aab18bcb6_0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aab18bcb6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4aab18bcb6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af9606298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4af9606298_0_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af9606298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af960629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af960629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aab18bcb6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4aab18bcb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ab18bc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Low voltage servo motor</a:t>
            </a:r>
            <a:endParaRPr/>
          </a:p>
        </p:txBody>
      </p:sp>
      <p:sp>
        <p:nvSpPr>
          <p:cNvPr id="121" name="Google Shape;121;g34aab18bcb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aab18bcb6_0_1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aab18bcb6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4aab18bcb6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aab18bcb6_0_1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aab18bcb6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aab18bcb6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ab18bcb6_0_2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aab18bcb6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aab18bcb6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aab18bcb6_0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aab18bcb6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4aab18bcb6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ab0f38b33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ab0f38b3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4ab0f38b3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aab18bcb6_0_301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4aab18bcb6_0_30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4aab18bcb6_0_30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4aab18bcb6_0_3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ab18bcb6_0_306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4aab18bcb6_0_306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34aab18bcb6_0_306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34aab18bcb6_0_30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4aab18bcb6_0_30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4aab18bcb6_0_30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aab18bcb6_0_313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4aab18bcb6_0_313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34aab18bcb6_0_313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34aab18bcb6_0_3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34aab18bcb6_0_3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4aab18bcb6_0_3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aab18bcb6_0_28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4aab18bcb6_0_28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34aab18bcb6_0_2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34aab18bcb6_0_2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4aab18bcb6_0_2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34aab18bcb6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aab18bcb6_0_288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34aab18bcb6_0_288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34aab18bcb6_0_28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4aab18bcb6_0_2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4aab18bcb6_0_28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aab18bcb6_0_294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34aab18bcb6_0_294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34aab18bcb6_0_29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4aab18bcb6_0_2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4aab18bcb6_0_29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34aab18bcb6_0_29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aab18bcb6_0_2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34aab18bcb6_0_2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34aab18bcb6_0_27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34aab18bcb6_0_27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34aab18bcb6_0_27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7oEtWYE9GvJdi972UQH94b-06-0lQdXu/view" TargetMode="External"/><Relationship Id="rId4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4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ctrTitle"/>
          </p:nvPr>
        </p:nvSpPr>
        <p:spPr>
          <a:xfrm>
            <a:off x="1619250" y="4244975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ECEN 404 Final Presentation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1: </a:t>
            </a:r>
            <a:r>
              <a:rPr lang="en-US"/>
              <a:t>ADC Resolution vs. Sensorless Motor Control Performance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br>
              <a:rPr lang="en-US"/>
            </a:br>
            <a:r>
              <a:rPr lang="en-US" sz="2455"/>
              <a:t>Cristian Ornelas, Tyler Hawkins, Tamara Basfar, John King</a:t>
            </a:r>
            <a:br>
              <a:rPr lang="en-US" sz="2455"/>
            </a:br>
            <a:r>
              <a:rPr lang="en-US" sz="2455"/>
              <a:t>Sponsor: Kevin Allen (Texas Instruments)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/>
          </a:p>
        </p:txBody>
      </p:sp>
      <p:pic>
        <p:nvPicPr>
          <p:cNvPr descr="DLCOE_logo_HWHT.png" id="104" name="Google Shape;10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63568">
            <a:off x="-1132850" y="77925"/>
            <a:ext cx="6440051" cy="36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ab0f38b33_2_1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Float 64 Estimator Update</a:t>
            </a:r>
            <a:endParaRPr/>
          </a:p>
        </p:txBody>
      </p:sp>
      <p:sp>
        <p:nvSpPr>
          <p:cNvPr id="178" name="Google Shape;178;g34ab0f38b33_2_16"/>
          <p:cNvSpPr txBox="1"/>
          <p:nvPr>
            <p:ph idx="1" type="body"/>
          </p:nvPr>
        </p:nvSpPr>
        <p:spPr>
          <a:xfrm>
            <a:off x="457200" y="2315325"/>
            <a:ext cx="8277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Modified the estimator code to run float 64 </a:t>
            </a:r>
            <a:r>
              <a:rPr lang="en-US" sz="1800"/>
              <a:t>calculations</a:t>
            </a:r>
            <a:r>
              <a:rPr lang="en-US" sz="1800"/>
              <a:t> instead of float 32.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Tested and verified that the updated code functioned as intended and utilized correct values.</a:t>
            </a:r>
            <a:endParaRPr sz="1800"/>
          </a:p>
        </p:txBody>
      </p:sp>
      <p:pic>
        <p:nvPicPr>
          <p:cNvPr id="179" name="Google Shape;179;g34ab0f38b33_2_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50" y="3512025"/>
            <a:ext cx="3678627" cy="21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4ab0f38b33_2_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364" y="3512029"/>
            <a:ext cx="3740349" cy="2173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g34ab0f38b33_2_16"/>
          <p:cNvGraphicFramePr/>
          <p:nvPr/>
        </p:nvGraphicFramePr>
        <p:xfrm>
          <a:off x="429663" y="57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{884C2A57-8F7B-4764-B678-976C08408C95}</a:tableStyleId>
              </a:tblPr>
              <a:tblGrid>
                <a:gridCol w="991400"/>
                <a:gridCol w="991400"/>
                <a:gridCol w="991400"/>
                <a:gridCol w="991400"/>
              </a:tblGrid>
              <a:tr h="45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F32 Max.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F32 Min.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F32 Avg.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σ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7.814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10.053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0.826</a:t>
                      </a:r>
                      <a:endParaRPr/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  <p:graphicFrame>
        <p:nvGraphicFramePr>
          <p:cNvPr id="182" name="Google Shape;182;g34ab0f38b33_2_16"/>
          <p:cNvGraphicFramePr/>
          <p:nvPr/>
        </p:nvGraphicFramePr>
        <p:xfrm>
          <a:off x="4748738" y="573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{884C2A57-8F7B-4764-B678-976C08408C95}</a:tableStyleId>
              </a:tblPr>
              <a:tblGrid>
                <a:gridCol w="991400"/>
                <a:gridCol w="991400"/>
                <a:gridCol w="991400"/>
                <a:gridCol w="991400"/>
              </a:tblGrid>
              <a:tr h="45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F64 Max.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F64 Min.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F64 Avg.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solidFill>
                            <a:schemeClr val="dk1"/>
                          </a:solidFill>
                        </a:rPr>
                        <a:t>σ</a:t>
                      </a:r>
                      <a:endParaRPr b="1" sz="2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5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7.6345</a:t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10.044</a:t>
                      </a:r>
                      <a:endParaRPr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aab18bcb6_0_191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&amp; Oversampling</a:t>
            </a:r>
            <a:endParaRPr/>
          </a:p>
        </p:txBody>
      </p:sp>
      <p:sp>
        <p:nvSpPr>
          <p:cNvPr id="189" name="Google Shape;189;g34aab18bcb6_0_191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</a:t>
            </a:r>
            <a:r>
              <a:rPr lang="en-US" sz="2000"/>
              <a:t>Tamara Basfar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ab0f38b33_0_4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PWM subsystem</a:t>
            </a:r>
            <a:endParaRPr/>
          </a:p>
        </p:txBody>
      </p:sp>
      <p:sp>
        <p:nvSpPr>
          <p:cNvPr id="196" name="Google Shape;196;g34ab0f38b33_0_45"/>
          <p:cNvSpPr txBox="1"/>
          <p:nvPr>
            <p:ph idx="1" type="body"/>
          </p:nvPr>
        </p:nvSpPr>
        <p:spPr>
          <a:xfrm>
            <a:off x="124213" y="2230688"/>
            <a:ext cx="4644300" cy="24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Developed PWM control path 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Achieved precise timing, resolution, and safe switching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Validated frequency, duty cycle, and dead-time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7" name="Google Shape;197;g34ab0f38b3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545" y="2037095"/>
            <a:ext cx="4529000" cy="22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4ab0f38b33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050" y="4197500"/>
            <a:ext cx="4418099" cy="2496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g34ab0f38b33_0_45"/>
          <p:cNvGraphicFramePr/>
          <p:nvPr/>
        </p:nvGraphicFramePr>
        <p:xfrm>
          <a:off x="258175" y="41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{884C2A57-8F7B-4764-B678-976C08408C95}</a:tableStyleId>
              </a:tblPr>
              <a:tblGrid>
                <a:gridCol w="1523750"/>
                <a:gridCol w="951275"/>
                <a:gridCol w="2169350"/>
              </a:tblGrid>
              <a:tr h="20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Requirement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Spec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Measured Performance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PWM frequency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 kHz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20.02 kHz (±0.1%)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Duty cycle resolution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≤1% 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Measured 0.6% max error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Dead-time insertion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≥500ns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Verified at 520ns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ab0f38b33_0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oversampling update</a:t>
            </a:r>
            <a:endParaRPr/>
          </a:p>
        </p:txBody>
      </p:sp>
      <p:sp>
        <p:nvSpPr>
          <p:cNvPr id="206" name="Google Shape;206;g34ab0f38b33_0_8"/>
          <p:cNvSpPr txBox="1"/>
          <p:nvPr>
            <p:ph idx="1" type="body"/>
          </p:nvPr>
        </p:nvSpPr>
        <p:spPr>
          <a:xfrm>
            <a:off x="399075" y="2122399"/>
            <a:ext cx="3720900" cy="342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639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Implemented ADC oversampling using trigger repeater</a:t>
            </a:r>
            <a:endParaRPr/>
          </a:p>
          <a:p>
            <a:pPr indent="-3263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I</a:t>
            </a:r>
            <a:r>
              <a:rPr lang="en-US"/>
              <a:t>n individual example cut current sense noise floor by 57%</a:t>
            </a:r>
            <a:endParaRPr/>
          </a:p>
          <a:p>
            <a:pPr indent="-3263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Added post-processing to reduce CPU load</a:t>
            </a:r>
            <a:endParaRPr/>
          </a:p>
          <a:p>
            <a:pPr indent="-3263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68750"/>
              <a:buChar char="●"/>
            </a:pPr>
            <a:r>
              <a:rPr lang="en-US"/>
              <a:t>ADC utilization increased </a:t>
            </a:r>
            <a:endParaRPr/>
          </a:p>
        </p:txBody>
      </p:sp>
      <p:pic>
        <p:nvPicPr>
          <p:cNvPr id="207" name="Google Shape;207;g34ab0f38b3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50" y="2280725"/>
            <a:ext cx="4655025" cy="31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aab18bcb6_0_201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ADC &amp; 12 bit vs 16 </a:t>
            </a:r>
            <a:r>
              <a:rPr lang="en-US"/>
              <a:t>Resolution</a:t>
            </a:r>
            <a:endParaRPr/>
          </a:p>
        </p:txBody>
      </p:sp>
      <p:sp>
        <p:nvSpPr>
          <p:cNvPr id="214" name="Google Shape;214;g34aab18bcb6_0_201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-Cristian Ornelas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ab0f38b33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ADC Subsystem</a:t>
            </a:r>
            <a:endParaRPr/>
          </a:p>
        </p:txBody>
      </p:sp>
      <p:sp>
        <p:nvSpPr>
          <p:cNvPr id="221" name="Google Shape;221;g34ab0f38b33_1_0"/>
          <p:cNvSpPr txBox="1"/>
          <p:nvPr>
            <p:ph idx="1" type="body"/>
          </p:nvPr>
        </p:nvSpPr>
        <p:spPr>
          <a:xfrm>
            <a:off x="457200" y="2049275"/>
            <a:ext cx="4358400" cy="233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-"/>
            </a:pPr>
            <a:r>
              <a:rPr lang="en-US" sz="1800"/>
              <a:t>Developed an ADC Module that properly converts analog to digital signals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Validated the behavior of the ADC module using TI’s code composer </a:t>
            </a:r>
            <a:r>
              <a:rPr lang="en-US" sz="1800"/>
              <a:t>waveform</a:t>
            </a:r>
            <a:r>
              <a:rPr lang="en-US" sz="1800"/>
              <a:t> and LED lights on the F28P65x board.</a:t>
            </a:r>
            <a:endParaRPr sz="1800"/>
          </a:p>
        </p:txBody>
      </p:sp>
      <p:pic>
        <p:nvPicPr>
          <p:cNvPr id="222" name="Google Shape;222;g34ab0f38b3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275" y="2248675"/>
            <a:ext cx="3534799" cy="9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4ab0f38b3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75" y="3646828"/>
            <a:ext cx="3534800" cy="10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4ab0f38b3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275" y="5154125"/>
            <a:ext cx="3534799" cy="1087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g34ab0f38b33_1_0"/>
          <p:cNvGraphicFramePr/>
          <p:nvPr/>
        </p:nvGraphicFramePr>
        <p:xfrm>
          <a:off x="314200" y="429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{884C2A57-8F7B-4764-B678-976C08408C95}</a:tableStyleId>
              </a:tblPr>
              <a:tblGrid>
                <a:gridCol w="1523750"/>
                <a:gridCol w="1246875"/>
                <a:gridCol w="1873750"/>
              </a:tblGrid>
              <a:tr h="20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Task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Specification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Result</a:t>
                      </a:r>
                      <a:endParaRPr b="1"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Buffer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memory result buffer will show the behavior of ADC A </a:t>
                      </a:r>
                      <a:endParaRPr sz="1000"/>
                    </a:p>
                  </a:txBody>
                  <a:tcPr marT="88900" marB="88900" marR="88900" marL="889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ADC will toggle the values in the 12-bit memory buffer from 4095 to 0</a:t>
                      </a:r>
                      <a:endParaRPr sz="1000"/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LED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LED 4 show the behavior of the GPIO pin on the f28p65x board</a:t>
                      </a:r>
                      <a:endParaRPr sz="1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LED 4 will blink on and off as ADC A is converting</a:t>
                      </a:r>
                      <a:endParaRPr sz="1000"/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ab0f38b33_1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12/16 ADC Resolution Update</a:t>
            </a:r>
            <a:endParaRPr/>
          </a:p>
        </p:txBody>
      </p:sp>
      <p:sp>
        <p:nvSpPr>
          <p:cNvPr id="232" name="Google Shape;232;g34ab0f38b33_1_6"/>
          <p:cNvSpPr txBox="1"/>
          <p:nvPr>
            <p:ph idx="1" type="body"/>
          </p:nvPr>
        </p:nvSpPr>
        <p:spPr>
          <a:xfrm>
            <a:off x="457200" y="2315325"/>
            <a:ext cx="8277900" cy="119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Modified software to run 12-bit and 16-bit ADC resolution interchangeably.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Validated the update to show that the correct current and voltage values were appearing: along with the sensorless motor spinning properly. </a:t>
            </a:r>
            <a:endParaRPr sz="1800"/>
          </a:p>
        </p:txBody>
      </p:sp>
      <p:pic>
        <p:nvPicPr>
          <p:cNvPr id="233" name="Google Shape;233;g34ab0f38b33_1_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600" y="3388000"/>
            <a:ext cx="2850825" cy="176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4ab0f38b33_1_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500" y="3388000"/>
            <a:ext cx="2850801" cy="1762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" name="Google Shape;235;g34ab0f38b33_1_6"/>
          <p:cNvGraphicFramePr/>
          <p:nvPr/>
        </p:nvGraphicFramePr>
        <p:xfrm>
          <a:off x="1607450" y="53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{3E560B10-806E-49E2-8C43-69ED53E1CDEB}</a:tableStyleId>
              </a:tblPr>
              <a:tblGrid>
                <a:gridCol w="1023450"/>
                <a:gridCol w="10234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60.999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59.475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60.107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σ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0.3376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6" name="Google Shape;236;g34ab0f38b33_1_6"/>
          <p:cNvGraphicFramePr/>
          <p:nvPr/>
        </p:nvGraphicFramePr>
        <p:xfrm>
          <a:off x="5229788" y="53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{3E560B10-806E-49E2-8C43-69ED53E1CDEB}</a:tableStyleId>
              </a:tblPr>
              <a:tblGrid>
                <a:gridCol w="1038225"/>
                <a:gridCol w="10382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60.999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59.406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Avg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60.092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43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σ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0.319</a:t>
                      </a: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4af9606298_0_0" title="20250407_1651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88" y="1037425"/>
            <a:ext cx="7431425" cy="55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type="title"/>
          </p:nvPr>
        </p:nvSpPr>
        <p:spPr>
          <a:xfrm>
            <a:off x="457200" y="10082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Static Speed </a:t>
            </a:r>
            <a:r>
              <a:rPr lang="en-US"/>
              <a:t>Performance</a:t>
            </a:r>
            <a:endParaRPr/>
          </a:p>
        </p:txBody>
      </p:sp>
      <p:graphicFrame>
        <p:nvGraphicFramePr>
          <p:cNvPr id="248" name="Google Shape;248;p6"/>
          <p:cNvGraphicFramePr/>
          <p:nvPr/>
        </p:nvGraphicFramePr>
        <p:xfrm>
          <a:off x="1413438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{3E560B10-806E-49E2-8C43-69ED53E1CDEB}</a:tableStyleId>
              </a:tblPr>
              <a:tblGrid>
                <a:gridCol w="1263425"/>
                <a:gridCol w="1263425"/>
                <a:gridCol w="1263425"/>
                <a:gridCol w="1263425"/>
                <a:gridCol w="1263425"/>
              </a:tblGrid>
              <a:tr h="3722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 Hz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Configuration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σ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59.475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60.106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59.4569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59.406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59.4667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59.6218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0.289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59.508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0.293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59.1609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0.301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59.1618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60.096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0.302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af9606298_0_43"/>
          <p:cNvSpPr txBox="1"/>
          <p:nvPr>
            <p:ph type="title"/>
          </p:nvPr>
        </p:nvSpPr>
        <p:spPr>
          <a:xfrm>
            <a:off x="457200" y="10228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Static Speed Performance</a:t>
            </a:r>
            <a:endParaRPr/>
          </a:p>
        </p:txBody>
      </p:sp>
      <p:graphicFrame>
        <p:nvGraphicFramePr>
          <p:cNvPr id="254" name="Google Shape;254;g34af9606298_0_43"/>
          <p:cNvGraphicFramePr/>
          <p:nvPr/>
        </p:nvGraphicFramePr>
        <p:xfrm>
          <a:off x="1413438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{3E560B10-806E-49E2-8C43-69ED53E1CDEB}</a:tableStyleId>
              </a:tblPr>
              <a:tblGrid>
                <a:gridCol w="1263425"/>
                <a:gridCol w="1263425"/>
                <a:gridCol w="1263425"/>
                <a:gridCol w="1263425"/>
                <a:gridCol w="1263425"/>
              </a:tblGrid>
              <a:tr h="3722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 Hz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Configuration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σ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299.754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300.21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301.815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298.579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300.147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0.365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297.925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300.156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0.374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301.212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298.775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300.131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0.352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299.46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300.192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298.685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300.162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0.323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299.199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300.098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301.898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298.796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300.058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0.367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Overview</a:t>
            </a:r>
            <a:endParaRPr/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/>
              <a:t>Problem: </a:t>
            </a:r>
            <a:r>
              <a:rPr lang="en-US" sz="2800"/>
              <a:t>How do different configurations of sensorless motor control affect performance?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/>
              <a:t>Solution:</a:t>
            </a:r>
            <a:r>
              <a:rPr lang="en-US" sz="2800"/>
              <a:t> Port the universal motor control software to one of TI’s newest c2000 devices. Develop updated configurations of the universal solution, and test the effects on sensorless control performance. </a:t>
            </a:r>
            <a:endParaRPr sz="26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af9606298_0_38"/>
          <p:cNvSpPr txBox="1"/>
          <p:nvPr>
            <p:ph type="title"/>
          </p:nvPr>
        </p:nvSpPr>
        <p:spPr>
          <a:xfrm>
            <a:off x="457188" y="1022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Static Speed Performance</a:t>
            </a:r>
            <a:endParaRPr/>
          </a:p>
        </p:txBody>
      </p:sp>
      <p:graphicFrame>
        <p:nvGraphicFramePr>
          <p:cNvPr id="260" name="Google Shape;260;g34af9606298_0_38"/>
          <p:cNvGraphicFramePr/>
          <p:nvPr/>
        </p:nvGraphicFramePr>
        <p:xfrm>
          <a:off x="1413438" y="20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{3E560B10-806E-49E2-8C43-69ED53E1CDEB}</a:tableStyleId>
              </a:tblPr>
              <a:tblGrid>
                <a:gridCol w="1263425"/>
                <a:gridCol w="1263425"/>
                <a:gridCol w="1263425"/>
                <a:gridCol w="1263425"/>
                <a:gridCol w="1263425"/>
              </a:tblGrid>
              <a:tr h="37227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 Hz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  <a:tc hMerge="1"/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Configuration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Minimum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σ</a:t>
                      </a:r>
                      <a:endParaRPr b="1"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7.814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7.425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0.991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8.267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F32+OS+16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7.205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10.037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7.634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7.693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7.689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10.051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0.765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F64+OS+16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11.998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8.434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10.043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0.684</a:t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aab18bcb6_0_79"/>
          <p:cNvSpPr txBox="1"/>
          <p:nvPr>
            <p:ph type="title"/>
          </p:nvPr>
        </p:nvSpPr>
        <p:spPr>
          <a:xfrm>
            <a:off x="457200" y="10656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Speed Step Performance</a:t>
            </a:r>
            <a:endParaRPr/>
          </a:p>
        </p:txBody>
      </p:sp>
      <p:sp>
        <p:nvSpPr>
          <p:cNvPr id="267" name="Google Shape;267;g34aab18bcb6_0_79"/>
          <p:cNvSpPr txBox="1"/>
          <p:nvPr>
            <p:ph idx="1" type="body"/>
          </p:nvPr>
        </p:nvSpPr>
        <p:spPr>
          <a:xfrm>
            <a:off x="2514600" y="2315325"/>
            <a:ext cx="4114800" cy="1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Speed was Increased every 6 seconds</a:t>
            </a:r>
            <a:endParaRPr sz="22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60 Hz &gt; 300 Hz in 60 Hz steps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34af9606298_0_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75" y="1099450"/>
            <a:ext cx="8617449" cy="5328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34aab18bcb6_0_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0" y="1026800"/>
            <a:ext cx="4246800" cy="26259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g34aab18bcb6_0_6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026800"/>
            <a:ext cx="4246800" cy="2625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g34aab18bcb6_0_6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0" y="3936799"/>
            <a:ext cx="4246800" cy="26259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g34aab18bcb6_0_69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800" y="3936793"/>
            <a:ext cx="4246800" cy="2625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4aab18bcb6_0_10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0" y="1026801"/>
            <a:ext cx="4246800" cy="26259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g34aab18bcb6_0_10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026800"/>
            <a:ext cx="4246800" cy="26259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g34aab18bcb6_0_10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0" y="393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g34aab18bcb6_0_109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800" y="3936800"/>
            <a:ext cx="4246788" cy="262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aab18bcb6_0_124"/>
          <p:cNvSpPr txBox="1"/>
          <p:nvPr>
            <p:ph type="title"/>
          </p:nvPr>
        </p:nvSpPr>
        <p:spPr>
          <a:xfrm>
            <a:off x="457200" y="125455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Increasing Load </a:t>
            </a:r>
            <a:r>
              <a:rPr lang="en-US"/>
              <a:t>Performance</a:t>
            </a:r>
            <a:r>
              <a:rPr lang="en-US"/>
              <a:t> </a:t>
            </a:r>
            <a:endParaRPr/>
          </a:p>
        </p:txBody>
      </p:sp>
      <p:sp>
        <p:nvSpPr>
          <p:cNvPr id="298" name="Google Shape;298;g34aab18bcb6_0_124"/>
          <p:cNvSpPr txBox="1"/>
          <p:nvPr>
            <p:ph idx="1" type="body"/>
          </p:nvPr>
        </p:nvSpPr>
        <p:spPr>
          <a:xfrm>
            <a:off x="2514600" y="2315325"/>
            <a:ext cx="4114800" cy="17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Load was Increased every 5 seconds with use of a hysteresis brake and </a:t>
            </a:r>
            <a:r>
              <a:rPr lang="en-US" sz="2200"/>
              <a:t>variable</a:t>
            </a:r>
            <a:r>
              <a:rPr lang="en-US" sz="2200"/>
              <a:t> power supply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34af9606298_0_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0" y="1157575"/>
            <a:ext cx="8664501" cy="53575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34aab18bcb6_0_1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0" y="1026801"/>
            <a:ext cx="4246794" cy="2625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g34aab18bcb6_0_13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026800"/>
            <a:ext cx="4246788" cy="262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g34aab18bcb6_0_13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0" y="393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g34aab18bcb6_0_134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800" y="3936800"/>
            <a:ext cx="4246788" cy="262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34aab18bcb6_0_14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0" y="102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g34aab18bcb6_0_14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800" y="1026793"/>
            <a:ext cx="4246800" cy="2625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g34aab18bcb6_0_14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700" y="3936788"/>
            <a:ext cx="4246800" cy="26259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g34aab18bcb6_0_148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800" y="3936793"/>
            <a:ext cx="4246800" cy="26259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af9606298_0_5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Further Analysis</a:t>
            </a:r>
            <a:endParaRPr/>
          </a:p>
        </p:txBody>
      </p:sp>
      <p:sp>
        <p:nvSpPr>
          <p:cNvPr id="328" name="Google Shape;328;g34af9606298_0_58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64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Extract the time to settle after speed or load changes.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64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Measure</a:t>
            </a:r>
            <a:r>
              <a:rPr lang="en-US"/>
              <a:t> how much overcorrection </a:t>
            </a:r>
            <a:r>
              <a:rPr lang="en-US"/>
              <a:t>occurs</a:t>
            </a:r>
            <a:r>
              <a:rPr lang="en-US"/>
              <a:t> </a:t>
            </a:r>
            <a:r>
              <a:rPr lang="en-US"/>
              <a:t>after speed or load changes.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64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Test speed step with </a:t>
            </a:r>
            <a:r>
              <a:rPr lang="en-US"/>
              <a:t>different</a:t>
            </a:r>
            <a:r>
              <a:rPr lang="en-US"/>
              <a:t> </a:t>
            </a:r>
            <a:r>
              <a:rPr lang="en-US"/>
              <a:t>acceleration</a:t>
            </a:r>
            <a:r>
              <a:rPr lang="en-US"/>
              <a:t> values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af9606298_0_14"/>
          <p:cNvSpPr txBox="1"/>
          <p:nvPr>
            <p:ph type="title"/>
          </p:nvPr>
        </p:nvSpPr>
        <p:spPr>
          <a:xfrm>
            <a:off x="457200" y="104920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Are Testing</a:t>
            </a:r>
            <a:endParaRPr/>
          </a:p>
        </p:txBody>
      </p:sp>
      <p:sp>
        <p:nvSpPr>
          <p:cNvPr id="118" name="Google Shape;118;g34af9606298_0_14"/>
          <p:cNvSpPr txBox="1"/>
          <p:nvPr>
            <p:ph idx="1" type="body"/>
          </p:nvPr>
        </p:nvSpPr>
        <p:spPr>
          <a:xfrm>
            <a:off x="457200" y="21945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8 Total Configurations 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Float 32 operations Vs Float 64 operations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12 bit ADC Vs 16 bit ADC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302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3000"/>
              <a:t>No Oversampling Vs </a:t>
            </a:r>
            <a:r>
              <a:rPr lang="en-US" sz="3000"/>
              <a:t>Oversampling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34" name="Google Shape;334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Due to time constraints the support for an additional driver board and sysconfig were pushed to stretch goals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64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Our first rounds of testing has been completed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Very little to no noticeable performance gain in all tested metrics</a:t>
            </a:r>
            <a:endParaRPr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64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In order to </a:t>
            </a:r>
            <a:r>
              <a:rPr lang="en-US"/>
              <a:t>completely</a:t>
            </a:r>
            <a:r>
              <a:rPr lang="en-US"/>
              <a:t> verify results we would like to repeat our testing to remove any errors or I</a:t>
            </a:r>
            <a:r>
              <a:rPr lang="en-US"/>
              <a:t>nconsistencies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aab18bcb6_0_27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400"/>
              <a:t>Thanks &amp; Gig’em</a:t>
            </a:r>
            <a:endParaRPr b="1" sz="34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000"/>
              <a:t>ADC Resolution vs. Sensorless Motor Control Performance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aab18bcb6_0_0"/>
          <p:cNvSpPr txBox="1"/>
          <p:nvPr/>
        </p:nvSpPr>
        <p:spPr>
          <a:xfrm>
            <a:off x="457200" y="1024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Integrated System Diagram</a:t>
            </a:r>
            <a:endParaRPr b="1" sz="3200">
              <a:solidFill>
                <a:srgbClr val="000000"/>
              </a:solidFill>
            </a:endParaRPr>
          </a:p>
        </p:txBody>
      </p:sp>
      <p:pic>
        <p:nvPicPr>
          <p:cNvPr id="124" name="Google Shape;124;g34aab18bcb6_0_0"/>
          <p:cNvPicPr preferRelativeResize="0"/>
          <p:nvPr/>
        </p:nvPicPr>
        <p:blipFill rotWithShape="1">
          <a:blip r:embed="rId3">
            <a:alphaModFix/>
          </a:blip>
          <a:srcRect b="-4000" l="4380" r="-4379" t="4000"/>
          <a:stretch/>
        </p:blipFill>
        <p:spPr>
          <a:xfrm>
            <a:off x="457198" y="2190059"/>
            <a:ext cx="3670599" cy="40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4aab18bcb6_0_0"/>
          <p:cNvPicPr preferRelativeResize="0"/>
          <p:nvPr/>
        </p:nvPicPr>
        <p:blipFill rotWithShape="1">
          <a:blip r:embed="rId4">
            <a:alphaModFix/>
          </a:blip>
          <a:srcRect b="2362" l="0" r="0" t="0"/>
          <a:stretch/>
        </p:blipFill>
        <p:spPr>
          <a:xfrm>
            <a:off x="4316725" y="2265676"/>
            <a:ext cx="4704175" cy="39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4aab18bcb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625" y="4288575"/>
            <a:ext cx="1840701" cy="10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4aab18bcb6_0_0"/>
          <p:cNvSpPr/>
          <p:nvPr/>
        </p:nvSpPr>
        <p:spPr>
          <a:xfrm>
            <a:off x="6924050" y="3673425"/>
            <a:ext cx="1282800" cy="80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34aab18bcb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">
            <a:off x="6924049" y="3762328"/>
            <a:ext cx="1675613" cy="94249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9" name="Google Shape;129;g34aab18bcb6_0_0"/>
          <p:cNvCxnSpPr/>
          <p:nvPr/>
        </p:nvCxnSpPr>
        <p:spPr>
          <a:xfrm rot="10800000">
            <a:off x="6555750" y="35736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g34aab18bcb6_0_0"/>
          <p:cNvCxnSpPr/>
          <p:nvPr/>
        </p:nvCxnSpPr>
        <p:spPr>
          <a:xfrm rot="10800000">
            <a:off x="6555750" y="27227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g34aab18bcb6_0_0"/>
          <p:cNvPicPr preferRelativeResize="0"/>
          <p:nvPr/>
        </p:nvPicPr>
        <p:blipFill rotWithShape="1">
          <a:blip r:embed="rId7">
            <a:alphaModFix/>
          </a:blip>
          <a:srcRect b="34219" l="0" r="23442" t="0"/>
          <a:stretch/>
        </p:blipFill>
        <p:spPr>
          <a:xfrm>
            <a:off x="6924050" y="2190060"/>
            <a:ext cx="1675602" cy="80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aab18bcb6_0_165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Porting &amp; Data Collection</a:t>
            </a:r>
            <a:endParaRPr/>
          </a:p>
        </p:txBody>
      </p:sp>
      <p:sp>
        <p:nvSpPr>
          <p:cNvPr id="138" name="Google Shape;138;g34aab18bcb6_0_165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-Tyler Hawkins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ab18bcb6_0_17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Solution Porting &amp; Data Collection</a:t>
            </a:r>
            <a:endParaRPr/>
          </a:p>
        </p:txBody>
      </p:sp>
      <p:sp>
        <p:nvSpPr>
          <p:cNvPr id="145" name="Google Shape;145;g34aab18bcb6_0_174"/>
          <p:cNvSpPr txBox="1"/>
          <p:nvPr>
            <p:ph idx="1" type="body"/>
          </p:nvPr>
        </p:nvSpPr>
        <p:spPr>
          <a:xfrm>
            <a:off x="109875" y="2209200"/>
            <a:ext cx="5634300" cy="44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Ported over the full U</a:t>
            </a:r>
            <a:r>
              <a:rPr lang="en-US" sz="1700"/>
              <a:t>niversal</a:t>
            </a:r>
            <a:r>
              <a:rPr lang="en-US" sz="1700"/>
              <a:t> Motor Control solution to the F28P65X Launchpad and DRV8323 Driver board from F28002X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Verified ported solution using TI’s </a:t>
            </a:r>
            <a:r>
              <a:rPr lang="en-US" sz="1700"/>
              <a:t>Universal Motor Control specifications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rPr lang="en-US" sz="1700"/>
              <a:t>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Developed and tested a method of data collection for system testing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–"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Redesigned and 3d printed Brake mount for load testing</a:t>
            </a:r>
            <a:endParaRPr sz="1700"/>
          </a:p>
        </p:txBody>
      </p:sp>
      <p:pic>
        <p:nvPicPr>
          <p:cNvPr id="146" name="Google Shape;146;g34aab18bcb6_0_174"/>
          <p:cNvPicPr preferRelativeResize="0"/>
          <p:nvPr/>
        </p:nvPicPr>
        <p:blipFill rotWithShape="1">
          <a:blip r:embed="rId3">
            <a:alphaModFix/>
          </a:blip>
          <a:srcRect b="29359" l="34485" r="37079" t="6410"/>
          <a:stretch/>
        </p:blipFill>
        <p:spPr>
          <a:xfrm>
            <a:off x="5918750" y="2209200"/>
            <a:ext cx="2942751" cy="37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aab18bcb6_0_2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Porting &amp; Data Collection</a:t>
            </a:r>
            <a:endParaRPr/>
          </a:p>
        </p:txBody>
      </p:sp>
      <p:pic>
        <p:nvPicPr>
          <p:cNvPr id="153" name="Google Shape;153;g34aab18bcb6_0_211"/>
          <p:cNvPicPr preferRelativeResize="0"/>
          <p:nvPr/>
        </p:nvPicPr>
        <p:blipFill rotWithShape="1">
          <a:blip r:embed="rId3">
            <a:alphaModFix/>
          </a:blip>
          <a:srcRect b="0" l="0" r="34988" t="41571"/>
          <a:stretch/>
        </p:blipFill>
        <p:spPr>
          <a:xfrm>
            <a:off x="5209600" y="2625800"/>
            <a:ext cx="3832699" cy="281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4aab18bcb6_0_211"/>
          <p:cNvSpPr txBox="1"/>
          <p:nvPr>
            <p:ph idx="1" type="body"/>
          </p:nvPr>
        </p:nvSpPr>
        <p:spPr>
          <a:xfrm>
            <a:off x="109875" y="2209200"/>
            <a:ext cx="5028900" cy="365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is sent over UART using Putty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115200 Baud Rate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Collects data point every 1 ms for 30s for a total of 30,000 data points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aab18bcb6_0_185"/>
          <p:cNvSpPr txBox="1"/>
          <p:nvPr>
            <p:ph type="title"/>
          </p:nvPr>
        </p:nvSpPr>
        <p:spPr>
          <a:xfrm>
            <a:off x="457200" y="27946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Estimator &amp; Float 64 Estimator Update</a:t>
            </a:r>
            <a:endParaRPr/>
          </a:p>
        </p:txBody>
      </p:sp>
      <p:sp>
        <p:nvSpPr>
          <p:cNvPr id="161" name="Google Shape;161;g34aab18bcb6_0_185"/>
          <p:cNvSpPr txBox="1"/>
          <p:nvPr>
            <p:ph idx="1" type="body"/>
          </p:nvPr>
        </p:nvSpPr>
        <p:spPr>
          <a:xfrm>
            <a:off x="2354099" y="3598376"/>
            <a:ext cx="4435800" cy="25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-</a:t>
            </a:r>
            <a:r>
              <a:rPr lang="en-US" sz="2000"/>
              <a:t>John King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ab0f38b33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Estimator subsystem</a:t>
            </a:r>
            <a:endParaRPr/>
          </a:p>
        </p:txBody>
      </p:sp>
      <p:sp>
        <p:nvSpPr>
          <p:cNvPr id="168" name="Google Shape;168;g34ab0f38b33_2_0"/>
          <p:cNvSpPr txBox="1"/>
          <p:nvPr>
            <p:ph idx="1" type="body"/>
          </p:nvPr>
        </p:nvSpPr>
        <p:spPr>
          <a:xfrm>
            <a:off x="109863" y="2209188"/>
            <a:ext cx="4644300" cy="243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Developed Estimator control code 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Achieved </a:t>
            </a:r>
            <a:r>
              <a:rPr lang="en-US" sz="2000"/>
              <a:t>accurate</a:t>
            </a:r>
            <a:r>
              <a:rPr lang="en-US" sz="2000"/>
              <a:t> prediction of motor orientation based on back voltage input.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9" name="Google Shape;169;g34ab0f38b3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2230688"/>
            <a:ext cx="44958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ab0f38b3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88" y="4286925"/>
            <a:ext cx="4311825" cy="2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4ab0f38b3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475" y="4286925"/>
            <a:ext cx="4311825" cy="2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